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7" autoAdjust="0"/>
    <p:restoredTop sz="97503" autoAdjust="0"/>
  </p:normalViewPr>
  <p:slideViewPr>
    <p:cSldViewPr snapToGrid="0">
      <p:cViewPr>
        <p:scale>
          <a:sx n="190" d="100"/>
          <a:sy n="190" d="100"/>
        </p:scale>
        <p:origin x="396" y="-60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48" y="1136"/>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B5A2E-EAE7-40D4-8C64-EF319756D747}" type="datetimeFigureOut">
              <a:rPr lang="de-DE" smtClean="0"/>
              <a:t>03.12.2025</a:t>
            </a:fld>
            <a:endParaRPr lang="de-DE"/>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FE3A3-1E16-4FDF-BE61-19B6A1C872F9}" type="slidenum">
              <a:rPr lang="de-DE" smtClean="0"/>
              <a:t>‹Nr.›</a:t>
            </a:fld>
            <a:endParaRPr lang="de-DE"/>
          </a:p>
        </p:txBody>
      </p:sp>
    </p:spTree>
    <p:extLst>
      <p:ext uri="{BB962C8B-B14F-4D97-AF65-F5344CB8AC3E}">
        <p14:creationId xmlns:p14="http://schemas.microsoft.com/office/powerpoint/2010/main" val="4055208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0BFE3A3-1E16-4FDF-BE61-19B6A1C872F9}" type="slidenum">
              <a:rPr lang="de-DE" smtClean="0"/>
              <a:t>1</a:t>
            </a:fld>
            <a:endParaRPr lang="de-DE"/>
          </a:p>
        </p:txBody>
      </p:sp>
    </p:spTree>
    <p:extLst>
      <p:ext uri="{BB962C8B-B14F-4D97-AF65-F5344CB8AC3E}">
        <p14:creationId xmlns:p14="http://schemas.microsoft.com/office/powerpoint/2010/main" val="2379145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de-DE"/>
              <a:t>Titelmasterformat durch Klicken bearbeiten</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79F394FC-E50F-467C-A574-E96738BFE877}" type="datetimeFigureOut">
              <a:rPr lang="de-DE" smtClean="0"/>
              <a:t>03.12.2025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B510B2B-641B-44EF-951C-5DF5170C5795}" type="slidenum">
              <a:rPr lang="de-DE" smtClean="0"/>
              <a:t>‹Nr.›</a:t>
            </a:fld>
            <a:endParaRPr lang="de-DE"/>
          </a:p>
        </p:txBody>
      </p:sp>
    </p:spTree>
    <p:extLst>
      <p:ext uri="{BB962C8B-B14F-4D97-AF65-F5344CB8AC3E}">
        <p14:creationId xmlns:p14="http://schemas.microsoft.com/office/powerpoint/2010/main" val="1251490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9F394FC-E50F-467C-A574-E96738BFE877}" type="datetimeFigureOut">
              <a:rPr lang="de-DE" smtClean="0"/>
              <a:t>03.12.2025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B510B2B-641B-44EF-951C-5DF5170C5795}" type="slidenum">
              <a:rPr lang="de-DE" smtClean="0"/>
              <a:t>‹Nr.›</a:t>
            </a:fld>
            <a:endParaRPr lang="de-DE"/>
          </a:p>
        </p:txBody>
      </p:sp>
    </p:spTree>
    <p:extLst>
      <p:ext uri="{BB962C8B-B14F-4D97-AF65-F5344CB8AC3E}">
        <p14:creationId xmlns:p14="http://schemas.microsoft.com/office/powerpoint/2010/main" val="1981815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9F394FC-E50F-467C-A574-E96738BFE877}" type="datetimeFigureOut">
              <a:rPr lang="de-DE" smtClean="0"/>
              <a:t>03.12.2025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B510B2B-641B-44EF-951C-5DF5170C5795}" type="slidenum">
              <a:rPr lang="de-DE" smtClean="0"/>
              <a:t>‹Nr.›</a:t>
            </a:fld>
            <a:endParaRPr lang="de-DE"/>
          </a:p>
        </p:txBody>
      </p:sp>
    </p:spTree>
    <p:extLst>
      <p:ext uri="{BB962C8B-B14F-4D97-AF65-F5344CB8AC3E}">
        <p14:creationId xmlns:p14="http://schemas.microsoft.com/office/powerpoint/2010/main" val="382758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9F394FC-E50F-467C-A574-E96738BFE877}" type="datetimeFigureOut">
              <a:rPr lang="de-DE" smtClean="0"/>
              <a:t>03.12.2025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B510B2B-641B-44EF-951C-5DF5170C5795}" type="slidenum">
              <a:rPr lang="de-DE" smtClean="0"/>
              <a:t>‹Nr.›</a:t>
            </a:fld>
            <a:endParaRPr lang="de-DE"/>
          </a:p>
        </p:txBody>
      </p:sp>
    </p:spTree>
    <p:extLst>
      <p:ext uri="{BB962C8B-B14F-4D97-AF65-F5344CB8AC3E}">
        <p14:creationId xmlns:p14="http://schemas.microsoft.com/office/powerpoint/2010/main" val="337296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de-DE"/>
              <a:t>Titelmasterformat durch Klicken bearbeiten</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79F394FC-E50F-467C-A574-E96738BFE877}" type="datetimeFigureOut">
              <a:rPr lang="de-DE" smtClean="0"/>
              <a:t>03.12.2025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B510B2B-641B-44EF-951C-5DF5170C5795}" type="slidenum">
              <a:rPr lang="de-DE" smtClean="0"/>
              <a:t>‹Nr.›</a:t>
            </a:fld>
            <a:endParaRPr lang="de-DE"/>
          </a:p>
        </p:txBody>
      </p:sp>
    </p:spTree>
    <p:extLst>
      <p:ext uri="{BB962C8B-B14F-4D97-AF65-F5344CB8AC3E}">
        <p14:creationId xmlns:p14="http://schemas.microsoft.com/office/powerpoint/2010/main" val="385348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79F394FC-E50F-467C-A574-E96738BFE877}" type="datetimeFigureOut">
              <a:rPr lang="de-DE" smtClean="0"/>
              <a:t>03.12.2025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B510B2B-641B-44EF-951C-5DF5170C5795}" type="slidenum">
              <a:rPr lang="de-DE" smtClean="0"/>
              <a:t>‹Nr.›</a:t>
            </a:fld>
            <a:endParaRPr lang="de-DE"/>
          </a:p>
        </p:txBody>
      </p:sp>
    </p:spTree>
    <p:extLst>
      <p:ext uri="{BB962C8B-B14F-4D97-AF65-F5344CB8AC3E}">
        <p14:creationId xmlns:p14="http://schemas.microsoft.com/office/powerpoint/2010/main" val="73606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Formatvorlagen des Textmasters bearbeiten</a:t>
            </a:r>
          </a:p>
        </p:txBody>
      </p:sp>
      <p:sp>
        <p:nvSpPr>
          <p:cNvPr id="4" name="Content Placeholder 3"/>
          <p:cNvSpPr>
            <a:spLocks noGrp="1"/>
          </p:cNvSpPr>
          <p:nvPr>
            <p:ph sz="half" idx="2"/>
          </p:nvPr>
        </p:nvSpPr>
        <p:spPr>
          <a:xfrm>
            <a:off x="520713" y="3905482"/>
            <a:ext cx="3198096" cy="57443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Formatvorlagen des Textmasters bearbeiten</a:t>
            </a:r>
          </a:p>
        </p:txBody>
      </p:sp>
      <p:sp>
        <p:nvSpPr>
          <p:cNvPr id="6" name="Content Placeholder 5"/>
          <p:cNvSpPr>
            <a:spLocks noGrp="1"/>
          </p:cNvSpPr>
          <p:nvPr>
            <p:ph sz="quarter" idx="4"/>
          </p:nvPr>
        </p:nvSpPr>
        <p:spPr>
          <a:xfrm>
            <a:off x="3827086" y="3905482"/>
            <a:ext cx="3213847" cy="57443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79F394FC-E50F-467C-A574-E96738BFE877}" type="datetimeFigureOut">
              <a:rPr lang="de-DE" smtClean="0"/>
              <a:t>03.12.2025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B510B2B-641B-44EF-951C-5DF5170C5795}" type="slidenum">
              <a:rPr lang="de-DE" smtClean="0"/>
              <a:t>‹Nr.›</a:t>
            </a:fld>
            <a:endParaRPr lang="de-DE"/>
          </a:p>
        </p:txBody>
      </p:sp>
    </p:spTree>
    <p:extLst>
      <p:ext uri="{BB962C8B-B14F-4D97-AF65-F5344CB8AC3E}">
        <p14:creationId xmlns:p14="http://schemas.microsoft.com/office/powerpoint/2010/main" val="84582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79F394FC-E50F-467C-A574-E96738BFE877}" type="datetimeFigureOut">
              <a:rPr lang="de-DE" smtClean="0"/>
              <a:t>03.12.2025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B510B2B-641B-44EF-951C-5DF5170C5795}" type="slidenum">
              <a:rPr lang="de-DE" smtClean="0"/>
              <a:t>‹Nr.›</a:t>
            </a:fld>
            <a:endParaRPr lang="de-DE"/>
          </a:p>
        </p:txBody>
      </p:sp>
    </p:spTree>
    <p:extLst>
      <p:ext uri="{BB962C8B-B14F-4D97-AF65-F5344CB8AC3E}">
        <p14:creationId xmlns:p14="http://schemas.microsoft.com/office/powerpoint/2010/main" val="193901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394FC-E50F-467C-A574-E96738BFE877}" type="datetimeFigureOut">
              <a:rPr lang="de-DE" smtClean="0"/>
              <a:t>03.12.2025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B510B2B-641B-44EF-951C-5DF5170C5795}" type="slidenum">
              <a:rPr lang="de-DE" smtClean="0"/>
              <a:t>‹Nr.›</a:t>
            </a:fld>
            <a:endParaRPr lang="de-DE"/>
          </a:p>
        </p:txBody>
      </p:sp>
    </p:spTree>
    <p:extLst>
      <p:ext uri="{BB962C8B-B14F-4D97-AF65-F5344CB8AC3E}">
        <p14:creationId xmlns:p14="http://schemas.microsoft.com/office/powerpoint/2010/main" val="176646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de-DE"/>
              <a:t>Titelmasterformat durch Klicken bearbeiten</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79F394FC-E50F-467C-A574-E96738BFE877}" type="datetimeFigureOut">
              <a:rPr lang="de-DE" smtClean="0"/>
              <a:t>03.12.2025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B510B2B-641B-44EF-951C-5DF5170C5795}" type="slidenum">
              <a:rPr lang="de-DE" smtClean="0"/>
              <a:t>‹Nr.›</a:t>
            </a:fld>
            <a:endParaRPr lang="de-DE"/>
          </a:p>
        </p:txBody>
      </p:sp>
    </p:spTree>
    <p:extLst>
      <p:ext uri="{BB962C8B-B14F-4D97-AF65-F5344CB8AC3E}">
        <p14:creationId xmlns:p14="http://schemas.microsoft.com/office/powerpoint/2010/main" val="210503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de-DE"/>
              <a:t>Bild durch Klicken auf Symbol hinzufügen</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79F394FC-E50F-467C-A574-E96738BFE877}" type="datetimeFigureOut">
              <a:rPr lang="de-DE" smtClean="0"/>
              <a:t>03.12.2025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B510B2B-641B-44EF-951C-5DF5170C5795}" type="slidenum">
              <a:rPr lang="de-DE" smtClean="0"/>
              <a:t>‹Nr.›</a:t>
            </a:fld>
            <a:endParaRPr lang="de-DE"/>
          </a:p>
        </p:txBody>
      </p:sp>
    </p:spTree>
    <p:extLst>
      <p:ext uri="{BB962C8B-B14F-4D97-AF65-F5344CB8AC3E}">
        <p14:creationId xmlns:p14="http://schemas.microsoft.com/office/powerpoint/2010/main" val="303216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79F394FC-E50F-467C-A574-E96738BFE877}" type="datetimeFigureOut">
              <a:rPr lang="de-DE" smtClean="0"/>
              <a:t>03.12.2025</a:t>
            </a:fld>
            <a:endParaRPr lang="de-DE"/>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B510B2B-641B-44EF-951C-5DF5170C5795}" type="slidenum">
              <a:rPr lang="de-DE" smtClean="0"/>
              <a:t>‹Nr.›</a:t>
            </a:fld>
            <a:endParaRPr lang="de-DE"/>
          </a:p>
        </p:txBody>
      </p:sp>
    </p:spTree>
    <p:extLst>
      <p:ext uri="{BB962C8B-B14F-4D97-AF65-F5344CB8AC3E}">
        <p14:creationId xmlns:p14="http://schemas.microsoft.com/office/powerpoint/2010/main" val="1465595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extLst>
              <a:ext uri="{BEBA8EAE-BF5A-486C-A8C5-ECC9F3942E4B}">
                <a14:imgProps xmlns:a14="http://schemas.microsoft.com/office/drawing/2010/main">
                  <a14:imgLayer r:embed="rId4">
                    <a14:imgEffect>
                      <a14:sharpenSoften amount="11000"/>
                    </a14:imgEffect>
                    <a14:imgEffect>
                      <a14:brightnessContrast bright="5000" contrast="-23000"/>
                    </a14:imgEffect>
                  </a14:imgLayer>
                </a14:imgProps>
              </a:ext>
              <a:ext uri="{28A0092B-C50C-407E-A947-70E740481C1C}">
                <a14:useLocalDpi xmlns:a14="http://schemas.microsoft.com/office/drawing/2010/main" val="0"/>
              </a:ext>
            </a:extLst>
          </a:blip>
          <a:stretch>
            <a:fillRect/>
          </a:stretch>
        </p:blipFill>
        <p:spPr>
          <a:xfrm>
            <a:off x="21029" y="5400352"/>
            <a:ext cx="7538646" cy="5291461"/>
          </a:xfrm>
          <a:prstGeom prst="rect">
            <a:avLst/>
          </a:prstGeom>
          <a:effectLst>
            <a:glow rad="127000">
              <a:schemeClr val="bg1">
                <a:alpha val="18000"/>
              </a:schemeClr>
            </a:glow>
            <a:outerShdw blurRad="50800" dist="50800" dir="5400000" algn="ctr" rotWithShape="0">
              <a:schemeClr val="bg1"/>
            </a:outerShdw>
            <a:reflection blurRad="63500" stA="65000" endPos="65000" dist="50800" dir="5400000" sy="-100000" algn="bl" rotWithShape="0"/>
          </a:effectLst>
        </p:spPr>
      </p:pic>
      <p:sp>
        <p:nvSpPr>
          <p:cNvPr id="3" name="Untertitel 2"/>
          <p:cNvSpPr>
            <a:spLocks noGrp="1"/>
          </p:cNvSpPr>
          <p:nvPr>
            <p:ph type="subTitle" idx="1"/>
          </p:nvPr>
        </p:nvSpPr>
        <p:spPr>
          <a:xfrm>
            <a:off x="568030" y="3873746"/>
            <a:ext cx="6426453" cy="5395878"/>
          </a:xfrm>
          <a:ln>
            <a:noFill/>
          </a:ln>
        </p:spPr>
        <p:txBody>
          <a:bodyPr>
            <a:normAutofit lnSpcReduction="10000"/>
          </a:bodyPr>
          <a:lstStyle/>
          <a:p>
            <a:pPr algn="l"/>
            <a:r>
              <a:rPr lang="de-DE" sz="1400" baseline="30000" dirty="0">
                <a:solidFill>
                  <a:srgbClr val="C00000"/>
                </a:solidFill>
              </a:rPr>
              <a:t>IHRE AUFGABEN</a:t>
            </a:r>
          </a:p>
          <a:p>
            <a:pPr marL="342900" indent="-342900" algn="l">
              <a:buFont typeface="Arial" panose="020B0604020202020204" pitchFamily="34" charset="0"/>
              <a:buChar char="•"/>
            </a:pPr>
            <a:r>
              <a:rPr lang="de-DE" sz="1400" baseline="30000" dirty="0"/>
              <a:t>Übernahme von einer Einzelbegleitung für ein Vorschulkind in einer Tagesgruppe</a:t>
            </a:r>
          </a:p>
          <a:p>
            <a:pPr marL="342900" indent="-342900" algn="l">
              <a:buFont typeface="Arial" panose="020B0604020202020204" pitchFamily="34" charset="0"/>
              <a:buChar char="•"/>
            </a:pPr>
            <a:r>
              <a:rPr lang="de-DE" sz="1400" baseline="30000" dirty="0"/>
              <a:t>Eingehen auf die individuellen Bedürfnisse und Stärken sowie Förderung der sozialen Fähigkeiten innerhalb der Gruppe</a:t>
            </a:r>
          </a:p>
          <a:p>
            <a:pPr marL="342900" indent="-342900" algn="l">
              <a:buFont typeface="Arial" panose="020B0604020202020204" pitchFamily="34" charset="0"/>
              <a:buChar char="•"/>
            </a:pPr>
            <a:r>
              <a:rPr lang="de-DE" sz="1400" baseline="30000" dirty="0"/>
              <a:t>Enge Zusammenarbeit und Austausch mit den pädagogischen Fachkräften</a:t>
            </a:r>
          </a:p>
          <a:p>
            <a:pPr algn="l"/>
            <a:r>
              <a:rPr lang="de-DE" sz="1400" baseline="30000" dirty="0">
                <a:solidFill>
                  <a:srgbClr val="C00000"/>
                </a:solidFill>
              </a:rPr>
              <a:t>WIR BIETEN</a:t>
            </a:r>
          </a:p>
          <a:p>
            <a:pPr marL="342900" indent="-342900" algn="l">
              <a:buFont typeface="Arial" panose="020B0604020202020204" pitchFamily="34" charset="0"/>
              <a:buChar char="•"/>
            </a:pPr>
            <a:r>
              <a:rPr lang="de-DE" sz="1400" baseline="30000" dirty="0"/>
              <a:t>Attraktive Vergütung nach den AVR</a:t>
            </a:r>
          </a:p>
          <a:p>
            <a:pPr marL="342900" indent="-342900" algn="l">
              <a:buFont typeface="Arial" panose="020B0604020202020204" pitchFamily="34" charset="0"/>
              <a:buChar char="•"/>
            </a:pPr>
            <a:r>
              <a:rPr lang="de-DE" sz="1400" baseline="30000" dirty="0"/>
              <a:t>Einbettung in unser Team</a:t>
            </a:r>
          </a:p>
          <a:p>
            <a:pPr marL="342900" indent="-342900" algn="l">
              <a:buFont typeface="Arial" panose="020B0604020202020204" pitchFamily="34" charset="0"/>
              <a:buChar char="•"/>
            </a:pPr>
            <a:r>
              <a:rPr lang="de-DE" sz="1400" baseline="30000" dirty="0"/>
              <a:t>Eine persönliche Ansprechperson</a:t>
            </a:r>
          </a:p>
          <a:p>
            <a:pPr algn="l"/>
            <a:r>
              <a:rPr lang="de-DE" sz="1400" baseline="30000" dirty="0">
                <a:solidFill>
                  <a:srgbClr val="C00000"/>
                </a:solidFill>
              </a:rPr>
              <a:t>WIR FREUEN UNS ÜBER</a:t>
            </a:r>
          </a:p>
          <a:p>
            <a:pPr marL="342900" indent="-342900" algn="l">
              <a:buFont typeface="Arial" panose="020B0604020202020204" pitchFamily="34" charset="0"/>
              <a:buChar char="•"/>
            </a:pPr>
            <a:r>
              <a:rPr lang="de-DE" sz="1400" baseline="30000" dirty="0"/>
              <a:t>Pädagogische Vorkenntnisse: Bspw. Studierende aus dem pädagogischen/psychologischen Bereich oder pädagogische Fachkräfte</a:t>
            </a:r>
          </a:p>
          <a:p>
            <a:pPr marL="342900" indent="-342900" algn="l">
              <a:buFont typeface="Arial" panose="020B0604020202020204" pitchFamily="34" charset="0"/>
              <a:buChar char="•"/>
            </a:pPr>
            <a:r>
              <a:rPr lang="de-DE" sz="1400" baseline="30000" dirty="0"/>
              <a:t>Zuverlässige und flexible neue </a:t>
            </a:r>
            <a:r>
              <a:rPr lang="de-DE" sz="1400" baseline="30000" dirty="0" err="1"/>
              <a:t>Mitarbeiter:innen</a:t>
            </a:r>
            <a:endParaRPr lang="de-DE" sz="1400" baseline="30000" dirty="0"/>
          </a:p>
          <a:p>
            <a:pPr marL="342900" indent="-342900" algn="l">
              <a:buFont typeface="Arial" panose="020B0604020202020204" pitchFamily="34" charset="0"/>
              <a:buChar char="•"/>
            </a:pPr>
            <a:r>
              <a:rPr lang="de-DE" sz="1400" baseline="30000" dirty="0"/>
              <a:t>Positive und aufgeschlossene Persönlichkeiten mit Freude an der Arbeit mit Kindern</a:t>
            </a:r>
          </a:p>
          <a:p>
            <a:pPr marL="342900" indent="-342900" algn="l">
              <a:buFont typeface="Arial" panose="020B0604020202020204" pitchFamily="34" charset="0"/>
              <a:buChar char="•"/>
            </a:pPr>
            <a:r>
              <a:rPr lang="de-DE" sz="1400" baseline="30000" dirty="0"/>
              <a:t>Einsatz für den Persönlichkeitsschutz und Rechte der anvertrauten Personen</a:t>
            </a:r>
          </a:p>
          <a:p>
            <a:pPr marL="342900" indent="-342900" algn="l">
              <a:buFont typeface="Arial" panose="020B0604020202020204" pitchFamily="34" charset="0"/>
              <a:buChar char="•"/>
            </a:pPr>
            <a:r>
              <a:rPr lang="de-DE" sz="1400" baseline="30000" dirty="0"/>
              <a:t>Die Verbundenheit mit unseren christlichen Werten</a:t>
            </a:r>
          </a:p>
          <a:p>
            <a:pPr marL="342900" indent="-342900" algn="l">
              <a:buFont typeface="Arial" panose="020B0604020202020204" pitchFamily="34" charset="0"/>
              <a:buChar char="•"/>
            </a:pPr>
            <a:endParaRPr lang="de-DE" sz="1400" baseline="30000" dirty="0"/>
          </a:p>
          <a:p>
            <a:pPr algn="l"/>
            <a:endParaRPr lang="de-DE" sz="1400" baseline="30000" dirty="0"/>
          </a:p>
          <a:p>
            <a:pPr algn="l"/>
            <a:r>
              <a:rPr lang="de-DE" sz="1400" baseline="30000" dirty="0">
                <a:solidFill>
                  <a:srgbClr val="C00000"/>
                </a:solidFill>
              </a:rPr>
              <a:t>INTERESSIERT?</a:t>
            </a:r>
          </a:p>
          <a:p>
            <a:pPr algn="l"/>
            <a:r>
              <a:rPr lang="de-DE" sz="1400" baseline="30000" dirty="0"/>
              <a:t>Kontakt für weitere Auskünfte und die Bewerbung:</a:t>
            </a:r>
          </a:p>
          <a:p>
            <a:pPr algn="l"/>
            <a:r>
              <a:rPr lang="de-DE" sz="1400" baseline="30000" dirty="0"/>
              <a:t>Heike Steinmetz </a:t>
            </a:r>
            <a:br>
              <a:rPr lang="de-DE" sz="1400" baseline="30000" dirty="0"/>
            </a:br>
            <a:r>
              <a:rPr lang="de-DE" sz="1400" baseline="30000" dirty="0"/>
              <a:t>Tel.: 0721-95597-17 | heike.steinmetz@st-antoniusheim.de</a:t>
            </a:r>
          </a:p>
          <a:p>
            <a:pPr algn="l"/>
            <a:r>
              <a:rPr lang="de-DE" sz="1400" baseline="30000" dirty="0"/>
              <a:t>Sandra Bonis </a:t>
            </a:r>
            <a:br>
              <a:rPr lang="de-DE" sz="1400" baseline="30000" dirty="0"/>
            </a:br>
            <a:r>
              <a:rPr lang="de-DE" sz="1400" baseline="30000" dirty="0"/>
              <a:t>Tel.: 0721-95597-45 |sandra.bonis@st-antoniusheim.de</a:t>
            </a:r>
          </a:p>
          <a:p>
            <a:pPr algn="l"/>
            <a:r>
              <a:rPr lang="de-DE" sz="1400" baseline="30000" dirty="0"/>
              <a:t>St. </a:t>
            </a:r>
            <a:r>
              <a:rPr lang="de-DE" sz="1400" baseline="30000" dirty="0" err="1"/>
              <a:t>Antoniusheim</a:t>
            </a:r>
            <a:r>
              <a:rPr lang="de-DE" sz="1400" baseline="30000" dirty="0"/>
              <a:t> </a:t>
            </a:r>
            <a:br>
              <a:rPr lang="de-DE" sz="1400" baseline="30000" dirty="0"/>
            </a:br>
            <a:r>
              <a:rPr lang="de-DE" sz="1400" baseline="30000" dirty="0"/>
              <a:t>Rheinstraße 113</a:t>
            </a:r>
            <a:br>
              <a:rPr lang="de-DE" sz="1400" baseline="30000" dirty="0"/>
            </a:br>
            <a:r>
              <a:rPr lang="de-DE" sz="1400" baseline="30000" dirty="0"/>
              <a:t>76185 Karlsruhe</a:t>
            </a:r>
          </a:p>
          <a:p>
            <a:pPr marL="342900" indent="-342900" algn="l">
              <a:buFont typeface="Arial" panose="020B0604020202020204" pitchFamily="34" charset="0"/>
              <a:buChar char="•"/>
            </a:pPr>
            <a:endParaRPr lang="de-DE" baseline="30000" dirty="0"/>
          </a:p>
          <a:p>
            <a:endParaRPr lang="de-DE" dirty="0"/>
          </a:p>
        </p:txBody>
      </p:sp>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64" y="176404"/>
            <a:ext cx="1573391" cy="1573391"/>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0518" y="-1371257"/>
            <a:ext cx="4530408" cy="3420000"/>
          </a:xfrm>
          <a:prstGeom prst="ellipse">
            <a:avLst/>
          </a:prstGeom>
        </p:spPr>
      </p:pic>
      <p:sp>
        <p:nvSpPr>
          <p:cNvPr id="9" name="Textfeld 8"/>
          <p:cNvSpPr txBox="1"/>
          <p:nvPr/>
        </p:nvSpPr>
        <p:spPr>
          <a:xfrm>
            <a:off x="502476" y="1563333"/>
            <a:ext cx="6483246" cy="2518638"/>
          </a:xfrm>
          <a:prstGeom prst="rect">
            <a:avLst/>
          </a:prstGeom>
          <a:noFill/>
        </p:spPr>
        <p:txBody>
          <a:bodyPr wrap="square" rtlCol="0">
            <a:spAutoFit/>
          </a:bodyPr>
          <a:lstStyle/>
          <a:p>
            <a:pPr algn="ctr">
              <a:spcAft>
                <a:spcPts val="600"/>
              </a:spcAft>
            </a:pPr>
            <a:r>
              <a:rPr lang="de-DE" sz="1400" b="1" baseline="30000" dirty="0"/>
              <a:t>Für unser St. Antonius-Kinderheim suchen wir</a:t>
            </a:r>
          </a:p>
          <a:p>
            <a:pPr algn="ctr"/>
            <a:r>
              <a:rPr lang="de-DE" sz="2400" baseline="30000" dirty="0"/>
              <a:t>ab Januar 2026</a:t>
            </a:r>
          </a:p>
          <a:p>
            <a:pPr algn="ctr"/>
            <a:r>
              <a:rPr lang="de-DE" sz="2400" baseline="30000" dirty="0"/>
              <a:t>Einzelbegleitungen in Form einer </a:t>
            </a:r>
            <a:br>
              <a:rPr lang="de-DE" sz="2400" baseline="30000" dirty="0"/>
            </a:br>
            <a:r>
              <a:rPr lang="de-DE" sz="2400" baseline="30000" dirty="0"/>
              <a:t>Individuellen Zusatzleistung (</a:t>
            </a:r>
            <a:r>
              <a:rPr lang="de-DE" sz="2400" b="1" baseline="30000" dirty="0"/>
              <a:t>IZL) (M/W/D) </a:t>
            </a:r>
          </a:p>
          <a:p>
            <a:pPr algn="ctr">
              <a:spcAft>
                <a:spcPts val="600"/>
              </a:spcAft>
            </a:pPr>
            <a:r>
              <a:rPr lang="de-DE" sz="1600" b="1" baseline="30000" dirty="0"/>
              <a:t>Im Umfang von 10% - 20%</a:t>
            </a:r>
          </a:p>
          <a:p>
            <a:pPr algn="ctr">
              <a:lnSpc>
                <a:spcPct val="150000"/>
              </a:lnSpc>
              <a:spcAft>
                <a:spcPts val="600"/>
              </a:spcAft>
            </a:pPr>
            <a:r>
              <a:rPr lang="de-DE" sz="1400" baseline="30000" dirty="0"/>
              <a:t>Das St. </a:t>
            </a:r>
            <a:r>
              <a:rPr lang="de-DE" sz="1400" baseline="30000" dirty="0" err="1"/>
              <a:t>Antoniusheim</a:t>
            </a:r>
            <a:r>
              <a:rPr lang="de-DE" sz="1400" baseline="30000" dirty="0"/>
              <a:t> liegt im Karlsruher Stadtteil </a:t>
            </a:r>
            <a:r>
              <a:rPr lang="de-DE" sz="1400" baseline="30000" dirty="0" err="1"/>
              <a:t>Mühlburg</a:t>
            </a:r>
            <a:r>
              <a:rPr lang="de-DE" sz="1400" baseline="30000" dirty="0"/>
              <a:t> und betreut aktuell ca. 85 Kinder und Jugendliche im Alter von 3 bis 17 Jahren in unterschiedlichen Betreuungsformen: fünf Tagesgruppen, eine Wochengruppe, zwei Familiengruppen sowie zwei Kinderhäusern. </a:t>
            </a:r>
          </a:p>
          <a:p>
            <a:pPr algn="ctr"/>
            <a:r>
              <a:rPr lang="de-DE" sz="1400" baseline="30000" dirty="0"/>
              <a:t>Die Einzelbegleitung bietet Kindern, die besondere Bedarfe haben, eine Vertrauensperson innerhalb der Gruppe und ergänzend zu den pädagogischen Fachkräften. Durch die Einzelbegleitung soll das Kind je nach Bedarf individuelle Unterstützung erhalten sowie in seiner Entwicklung gestärkt werden.</a:t>
            </a:r>
            <a:endParaRPr lang="de-DE" sz="1400" dirty="0"/>
          </a:p>
        </p:txBody>
      </p:sp>
      <p:pic>
        <p:nvPicPr>
          <p:cNvPr id="10" name="Grafi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3289" y="9581320"/>
            <a:ext cx="641194" cy="861715"/>
          </a:xfrm>
          <a:prstGeom prst="rect">
            <a:avLst/>
          </a:prstGeom>
        </p:spPr>
      </p:pic>
      <p:cxnSp>
        <p:nvCxnSpPr>
          <p:cNvPr id="12" name="Gerader Verbinder 11"/>
          <p:cNvCxnSpPr/>
          <p:nvPr/>
        </p:nvCxnSpPr>
        <p:spPr>
          <a:xfrm flipH="1">
            <a:off x="787179" y="9931179"/>
            <a:ext cx="5438692" cy="15903"/>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Gerader Verbinder 13"/>
          <p:cNvCxnSpPr/>
          <p:nvPr/>
        </p:nvCxnSpPr>
        <p:spPr>
          <a:xfrm flipH="1" flipV="1">
            <a:off x="7121901" y="9931179"/>
            <a:ext cx="1497313" cy="15903"/>
          </a:xfrm>
          <a:prstGeom prst="line">
            <a:avLst/>
          </a:prstGeom>
          <a:ln w="12700"/>
        </p:spPr>
        <p:style>
          <a:lnRef idx="1">
            <a:schemeClr val="dk1"/>
          </a:lnRef>
          <a:fillRef idx="0">
            <a:schemeClr val="dk1"/>
          </a:fillRef>
          <a:effectRef idx="0">
            <a:schemeClr val="dk1"/>
          </a:effectRef>
          <a:fontRef idx="minor">
            <a:schemeClr val="tx1"/>
          </a:fontRef>
        </p:style>
      </p:cxnSp>
      <p:sp>
        <p:nvSpPr>
          <p:cNvPr id="16" name="Textfeld 15"/>
          <p:cNvSpPr txBox="1"/>
          <p:nvPr/>
        </p:nvSpPr>
        <p:spPr>
          <a:xfrm>
            <a:off x="707665" y="10012177"/>
            <a:ext cx="5319423" cy="553998"/>
          </a:xfrm>
          <a:prstGeom prst="rect">
            <a:avLst/>
          </a:prstGeom>
          <a:noFill/>
        </p:spPr>
        <p:txBody>
          <a:bodyPr wrap="square" rtlCol="0">
            <a:spAutoFit/>
          </a:bodyPr>
          <a:lstStyle/>
          <a:p>
            <a:r>
              <a:rPr lang="de-DE" baseline="30000" dirty="0"/>
              <a:t>Weitere Infos zu unserer Einrichtung gibt es unter www.st-antoniusheim.de</a:t>
            </a:r>
          </a:p>
          <a:p>
            <a:endParaRPr lang="de-DE" dirty="0"/>
          </a:p>
        </p:txBody>
      </p:sp>
      <p:pic>
        <p:nvPicPr>
          <p:cNvPr id="17" name="Grafik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23155" y="6995954"/>
            <a:ext cx="4496059" cy="2324764"/>
          </a:xfrm>
          <a:prstGeom prst="ellipse">
            <a:avLst/>
          </a:prstGeom>
        </p:spPr>
      </p:pic>
    </p:spTree>
    <p:extLst>
      <p:ext uri="{BB962C8B-B14F-4D97-AF65-F5344CB8AC3E}">
        <p14:creationId xmlns:p14="http://schemas.microsoft.com/office/powerpoint/2010/main" val="196176842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279</Words>
  <Application>Microsoft Office PowerPoint</Application>
  <PresentationFormat>Benutzerdefiniert</PresentationFormat>
  <Paragraphs>29</Paragraphs>
  <Slides>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Calibri Light</vt:lpstr>
      <vt:lpstr>Office</vt:lpstr>
      <vt:lpstr>PowerPoint-Präsentation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Oberacker, Lina</dc:creator>
  <cp:lastModifiedBy>Steinmetz, Heike</cp:lastModifiedBy>
  <cp:revision>11</cp:revision>
  <dcterms:created xsi:type="dcterms:W3CDTF">2025-04-29T11:30:22Z</dcterms:created>
  <dcterms:modified xsi:type="dcterms:W3CDTF">2025-12-03T10:55:23Z</dcterms:modified>
</cp:coreProperties>
</file>